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11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2" r:id="rId3"/>
    <p:sldId id="303" r:id="rId4"/>
    <p:sldId id="304" r:id="rId5"/>
    <p:sldId id="305" r:id="rId6"/>
    <p:sldId id="265" r:id="rId7"/>
    <p:sldId id="306" r:id="rId8"/>
    <p:sldId id="261" r:id="rId9"/>
    <p:sldId id="310" r:id="rId10"/>
    <p:sldId id="307" r:id="rId11"/>
    <p:sldId id="308" r:id="rId12"/>
    <p:sldId id="264" r:id="rId13"/>
    <p:sldId id="309" r:id="rId14"/>
    <p:sldId id="262" r:id="rId15"/>
    <p:sldId id="312" r:id="rId16"/>
    <p:sldId id="297" r:id="rId17"/>
    <p:sldId id="313" r:id="rId18"/>
    <p:sldId id="311" r:id="rId19"/>
    <p:sldId id="319" r:id="rId20"/>
    <p:sldId id="320" r:id="rId21"/>
    <p:sldId id="321" r:id="rId22"/>
    <p:sldId id="322" r:id="rId23"/>
    <p:sldId id="314" r:id="rId24"/>
    <p:sldId id="315" r:id="rId25"/>
    <p:sldId id="316" r:id="rId26"/>
    <p:sldId id="317" r:id="rId27"/>
    <p:sldId id="318" r:id="rId28"/>
    <p:sldId id="290" r:id="rId29"/>
    <p:sldId id="269" r:id="rId30"/>
    <p:sldId id="284" r:id="rId31"/>
    <p:sldId id="299" r:id="rId32"/>
    <p:sldId id="293" r:id="rId33"/>
    <p:sldId id="286" r:id="rId34"/>
    <p:sldId id="323" r:id="rId35"/>
    <p:sldId id="294" r:id="rId36"/>
    <p:sldId id="300" r:id="rId37"/>
    <p:sldId id="301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6" autoAdjust="0"/>
    <p:restoredTop sz="96026" autoAdjust="0"/>
  </p:normalViewPr>
  <p:slideViewPr>
    <p:cSldViewPr>
      <p:cViewPr>
        <p:scale>
          <a:sx n="75" d="100"/>
          <a:sy n="75" d="100"/>
        </p:scale>
        <p:origin x="-1792" y="-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98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Relationship Id="rId3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BFC1E021-0367-4856-BAF4-B63C00A93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8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7A6EA-8E38-4A5A-A11B-E429FB872A5C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BB06A-2EB9-44FA-ABD6-6CFE616FF4C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B9649-6EF0-4470-A41B-C8E333BD683E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F73E3-DBEF-4694-B250-7D8D730DBC3F}" type="slidenum">
              <a:rPr lang="en-US" smtClean="0">
                <a:latin typeface="Lucida Grande"/>
                <a:ea typeface="Geneva"/>
                <a:cs typeface="Geneva"/>
              </a:rPr>
              <a:pPr/>
              <a:t>23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BCAD0-55F0-457D-A705-9971A3770077}" type="slidenum">
              <a:rPr lang="en-US" smtClean="0">
                <a:latin typeface="Lucida Grande"/>
                <a:ea typeface="Geneva"/>
                <a:cs typeface="Geneva"/>
              </a:rPr>
              <a:pPr/>
              <a:t>24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E2E5E5-25E1-4AB7-87D4-633F75F3442C}" type="slidenum">
              <a:rPr lang="en-US" smtClean="0">
                <a:latin typeface="Lucida Grande"/>
                <a:ea typeface="Geneva"/>
                <a:cs typeface="Geneva"/>
              </a:rPr>
              <a:pPr/>
              <a:t>25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9F4C4-A435-4BC3-ABF8-F5DACC59D595}" type="slidenum">
              <a:rPr lang="en-US" smtClean="0">
                <a:latin typeface="Lucida Grande"/>
                <a:ea typeface="Geneva"/>
                <a:cs typeface="Geneva"/>
              </a:rPr>
              <a:pPr/>
              <a:t>26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E1E8B8-AADB-4095-A5AC-226D3679FF66}" type="slidenum">
              <a:rPr lang="en-US" smtClean="0">
                <a:latin typeface="Lucida Grande"/>
                <a:ea typeface="Geneva"/>
                <a:cs typeface="Geneva"/>
              </a:rPr>
              <a:pPr/>
              <a:t>27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F2CF5-FFFB-4A4C-958F-59925288B4BC}" type="slidenum">
              <a:rPr lang="en-US" smtClean="0">
                <a:latin typeface="Lucida Grande"/>
                <a:ea typeface="Geneva"/>
                <a:cs typeface="Geneva"/>
              </a:rPr>
              <a:pPr/>
              <a:t>28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F7BE7-B8DF-43B4-98FF-617EBA68785C}" type="slidenum">
              <a:rPr lang="en-US" smtClean="0">
                <a:latin typeface="Lucida Grande"/>
                <a:ea typeface="Geneva"/>
                <a:cs typeface="Geneva"/>
              </a:rPr>
              <a:pPr/>
              <a:t>29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9D88DC-DBA2-42D9-9D27-9A61BBAFCD56}" type="slidenum">
              <a:rPr lang="en-US" smtClean="0">
                <a:latin typeface="Lucida Grande"/>
                <a:ea typeface="Geneva"/>
                <a:cs typeface="Geneva"/>
              </a:rPr>
              <a:pPr/>
              <a:t>30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A3922-0770-44DD-949A-CA655887AA98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8178F-9B02-46A1-AA91-EF9F1A2105C8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345EA-FB19-4234-9BF5-47AE636BDB9B}" type="slidenum">
              <a:rPr lang="en-US" smtClean="0">
                <a:latin typeface="Lucida Grande"/>
                <a:ea typeface="Geneva"/>
                <a:cs typeface="Geneva"/>
              </a:rPr>
              <a:pPr/>
              <a:t>32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6F249-7FFB-437A-81A3-05F52AF46C78}" type="slidenum">
              <a:rPr lang="en-US" smtClean="0">
                <a:latin typeface="Lucida Grande"/>
                <a:ea typeface="Geneva"/>
                <a:cs typeface="Geneva"/>
              </a:rPr>
              <a:pPr/>
              <a:t>33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A380E2-DF0F-48B6-90A7-337675FBC7DD}" type="slidenum">
              <a:rPr lang="en-US" smtClean="0">
                <a:latin typeface="Lucida Grande"/>
                <a:ea typeface="Geneva"/>
                <a:cs typeface="Geneva"/>
              </a:rPr>
              <a:pPr/>
              <a:t>35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44592-3BC7-4F52-ADF8-CFA82B6DD26A}" type="slidenum">
              <a:rPr lang="en-US" smtClean="0">
                <a:latin typeface="Lucida Grande"/>
                <a:ea typeface="Geneva"/>
                <a:cs typeface="Geneva"/>
              </a:rPr>
              <a:pPr/>
              <a:t>36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4266F9-3DD8-40CF-801D-64B59DA8408C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0E42C-F204-4B2D-BDA2-16B63C5EBAD0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0F703-3749-4250-9563-A2E63EF68EC0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B0B9D4-FB8D-4FCC-BD99-0ECAA2C01690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41810-E1B8-43A8-AE9D-8E0D5FCAFD20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E5CF9-B2C8-4C34-8758-FE8DE46EE8D7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E0C01-6C04-46F5-8053-6D9695B4DE66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FFC96C8-B668-4781-9E99-3A273D9B9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CB7A2-45E9-4095-AA03-95069B8866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44240-0F69-4D95-8344-B376C9A52D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BF583-0571-4CB2-9A18-FE5F21381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EE7B0-EFF4-47FD-A5DA-4B6A7EE1E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DE76C-3665-462D-BE53-6CD4F7C0B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EFB15-D6B2-4208-98AE-31C86CDDD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E017-4B7D-409A-A66C-091D84471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01550-04E5-4F38-82E7-427A5686F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F4176-FD6A-4A57-B0F0-3E0EF1E402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78E92-9E5A-4634-B58D-B8C99FCD6B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2B38F5-23AF-47CE-9E3E-D050E52443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1E640B-EEB7-4F7C-85C6-94AAC6129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Helvetica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9D617060-87E0-4436-AE2F-FA73A29B60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2.w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13.w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9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0.wmf"/><Relationship Id="rId10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smtClean="0"/>
              <a:t>Between-Groups ANOVA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12</a:t>
            </a:r>
          </a:p>
        </p:txBody>
      </p:sp>
      <p:pic>
        <p:nvPicPr>
          <p:cNvPr id="16387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16075"/>
            <a:ext cx="37338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044700"/>
            <a:ext cx="4762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E:\CH12\NolH2e_tb_12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828800"/>
            <a:ext cx="8229600" cy="346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test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568523"/>
              </p:ext>
            </p:extLst>
          </p:nvPr>
        </p:nvGraphicFramePr>
        <p:xfrm>
          <a:off x="685800" y="1981200"/>
          <a:ext cx="77724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Formula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Z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baseline="0" dirty="0" smtClean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 smtClean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105400"/>
            <a:ext cx="737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what do we do with 3 or more </a:t>
            </a:r>
            <a:r>
              <a:rPr lang="en-US" dirty="0" err="1" smtClean="0"/>
              <a:t>Ms</a:t>
            </a:r>
            <a:r>
              <a:rPr lang="en-US" dirty="0" smtClean="0"/>
              <a:t> and SDs?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5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772400" cy="45720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Analyzing variability to compare means</a:t>
            </a:r>
          </a:p>
          <a:p>
            <a:pPr lvl="1" eaLnBrk="1" hangingPunct="1"/>
            <a:endParaRPr lang="en-US" smtClean="0"/>
          </a:p>
          <a:p>
            <a:pPr lvl="1" eaLnBrk="1" hangingPunct="1"/>
            <a:r>
              <a:rPr lang="en-US" i="1" smtClean="0"/>
              <a:t>F</a:t>
            </a:r>
            <a:r>
              <a:rPr lang="en-US" smtClean="0"/>
              <a:t> = </a:t>
            </a:r>
            <a:r>
              <a:rPr lang="en-US" u="sng" smtClean="0"/>
              <a:t>variance between groups</a:t>
            </a:r>
            <a:endParaRPr lang="en-US" smtClean="0"/>
          </a:p>
          <a:p>
            <a:pPr lvl="1" eaLnBrk="1" hangingPunct="1">
              <a:buFont typeface="Lucida Grande"/>
              <a:buNone/>
            </a:pPr>
            <a:r>
              <a:rPr lang="en-US" smtClean="0"/>
              <a:t>          variance within groups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That is, the difference among the sample means divided by the average of the sample variances</a:t>
            </a:r>
          </a:p>
        </p:txBody>
      </p:sp>
      <p:sp>
        <p:nvSpPr>
          <p:cNvPr id="22530" name="Title 2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533400"/>
          </a:xfrm>
        </p:spPr>
        <p:txBody>
          <a:bodyPr/>
          <a:lstStyle/>
          <a:p>
            <a:pPr eaLnBrk="1" hangingPunct="1"/>
            <a:r>
              <a:rPr lang="en-US" smtClean="0"/>
              <a:t>The F Distribution</a:t>
            </a:r>
            <a:endParaRPr lang="en-US" sz="320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/>
              <a:t>Quantifies overlap</a:t>
            </a:r>
          </a:p>
          <a:p>
            <a:pPr eaLnBrk="1" hangingPunct="1"/>
            <a:r>
              <a:rPr lang="en-US" smtClean="0"/>
              <a:t>Two ways to estimate population variance</a:t>
            </a:r>
          </a:p>
          <a:p>
            <a:pPr lvl="1" eaLnBrk="1" hangingPunct="1"/>
            <a:r>
              <a:rPr lang="en-US" smtClean="0"/>
              <a:t>Between-groups variability</a:t>
            </a:r>
          </a:p>
          <a:p>
            <a:pPr lvl="1" eaLnBrk="1" hangingPunct="1"/>
            <a:r>
              <a:rPr lang="en-US" smtClean="0"/>
              <a:t>Within-groups variability</a:t>
            </a:r>
          </a:p>
        </p:txBody>
      </p:sp>
      <p:sp>
        <p:nvSpPr>
          <p:cNvPr id="47106" name="Title 2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772400" cy="533400"/>
          </a:xfrm>
        </p:spPr>
        <p:txBody>
          <a:bodyPr/>
          <a:lstStyle/>
          <a:p>
            <a:r>
              <a:rPr lang="en-US" smtClean="0"/>
              <a:t>Logic behind the </a:t>
            </a:r>
            <a:r>
              <a:rPr lang="en-US" i="1" smtClean="0"/>
              <a:t>F </a:t>
            </a:r>
            <a:r>
              <a:rPr lang="en-US" smtClean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194431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en-US" smtClean="0"/>
              <a:t>Types of Variance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114800"/>
          </a:xfrm>
        </p:spPr>
        <p:txBody>
          <a:bodyPr/>
          <a:lstStyle/>
          <a:p>
            <a:r>
              <a:rPr lang="en-US" smtClean="0"/>
              <a:t>Between groups: estimate of the population variance based on differences among group means</a:t>
            </a:r>
          </a:p>
          <a:p>
            <a:r>
              <a:rPr lang="en-US" smtClean="0"/>
              <a:t>Within groups: estimate of population variance based on differences within   (3 or more) sample distributions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Nolan_fig10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408113"/>
            <a:ext cx="5410200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457200" y="2819400"/>
            <a:ext cx="2438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The Logic of ANOVA</a:t>
            </a:r>
          </a:p>
        </p:txBody>
      </p:sp>
    </p:spTree>
    <p:extLst>
      <p:ext uri="{BB962C8B-B14F-4D97-AF65-F5344CB8AC3E}">
        <p14:creationId xmlns:p14="http://schemas.microsoft.com/office/powerpoint/2010/main" val="294567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1"/>
          <p:cNvSpPr>
            <a:spLocks noGrp="1"/>
          </p:cNvSpPr>
          <p:nvPr>
            <p:ph type="title" idx="4294967295"/>
          </p:nvPr>
        </p:nvSpPr>
        <p:spPr>
          <a:xfrm>
            <a:off x="685800" y="533400"/>
            <a:ext cx="7772400" cy="533400"/>
          </a:xfrm>
        </p:spPr>
        <p:txBody>
          <a:bodyPr/>
          <a:lstStyle/>
          <a:p>
            <a:r>
              <a:rPr lang="en-US" smtClean="0"/>
              <a:t>Formulae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19200" y="2133600"/>
          <a:ext cx="284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4" imgW="1422360" imgH="253800" progId="Equation.3">
                  <p:embed/>
                </p:oleObj>
              </mc:Choice>
              <mc:Fallback>
                <p:oleObj name="Equation" r:id="rId4" imgW="1422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33600"/>
                        <a:ext cx="28448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181100" y="2844800"/>
          <a:ext cx="2768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6" imgW="1384200" imgH="253800" progId="Equation.3">
                  <p:embed/>
                </p:oleObj>
              </mc:Choice>
              <mc:Fallback>
                <p:oleObj name="Equation" r:id="rId6" imgW="1384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2844800"/>
                        <a:ext cx="2768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168400" y="3505200"/>
          <a:ext cx="3098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Equation" r:id="rId8" imgW="1549080" imgH="253800" progId="Equation.3">
                  <p:embed/>
                </p:oleObj>
              </mc:Choice>
              <mc:Fallback>
                <p:oleObj name="Equation" r:id="rId8" imgW="1549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400" y="3505200"/>
                        <a:ext cx="30988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5029200" y="2133600"/>
          <a:ext cx="307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10" imgW="1536480" imgH="228600" progId="Equation.3">
                  <p:embed/>
                </p:oleObj>
              </mc:Choice>
              <mc:Fallback>
                <p:oleObj name="Equation" r:id="rId10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133600"/>
                        <a:ext cx="3073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/>
        </p:nvGraphicFramePr>
        <p:xfrm>
          <a:off x="6045200" y="3937000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12" imgW="1206360" imgH="431640" progId="Equation.3">
                  <p:embed/>
                </p:oleObj>
              </mc:Choice>
              <mc:Fallback>
                <p:oleObj name="Equation" r:id="rId12" imgW="1206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3937000"/>
                        <a:ext cx="241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8"/>
          <p:cNvGraphicFramePr>
            <a:graphicFrameLocks noChangeAspect="1"/>
          </p:cNvGraphicFramePr>
          <p:nvPr/>
        </p:nvGraphicFramePr>
        <p:xfrm>
          <a:off x="6019800" y="2971800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14" imgW="1079280" imgH="431640" progId="Equation.3">
                  <p:embed/>
                </p:oleObj>
              </mc:Choice>
              <mc:Fallback>
                <p:oleObj name="Equation" r:id="rId14" imgW="1079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971800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9"/>
          <p:cNvGraphicFramePr>
            <a:graphicFrameLocks noChangeAspect="1"/>
          </p:cNvGraphicFramePr>
          <p:nvPr/>
        </p:nvGraphicFramePr>
        <p:xfrm>
          <a:off x="2743200" y="5181600"/>
          <a:ext cx="172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Equation" r:id="rId16" imgW="863280" imgH="431640" progId="Equation.3">
                  <p:embed/>
                </p:oleObj>
              </mc:Choice>
              <mc:Fallback>
                <p:oleObj name="Equation" r:id="rId16" imgW="8632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181600"/>
                        <a:ext cx="1727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079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</a:t>
            </a:r>
            <a:r>
              <a:rPr lang="en-US" i="1" dirty="0" err="1" smtClean="0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478106"/>
              </p:ext>
            </p:extLst>
          </p:nvPr>
        </p:nvGraphicFramePr>
        <p:xfrm>
          <a:off x="685800" y="1981200"/>
          <a:ext cx="77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sample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9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Test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= Z score</a:t>
            </a:r>
          </a:p>
          <a:p>
            <a:r>
              <a:rPr lang="en-US" dirty="0"/>
              <a:t>One sample with population standard deviation = Z test</a:t>
            </a:r>
          </a:p>
          <a:p>
            <a:r>
              <a:rPr lang="en-US" dirty="0"/>
              <a:t>One sample no population standard deviation = single t-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One sample test twice = paired samples t</a:t>
            </a:r>
          </a:p>
          <a:p>
            <a:r>
              <a:rPr lang="en-US" dirty="0" smtClean="0"/>
              <a:t>Two samples = independent 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4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Degrees of Freedom for ANOVA</a:t>
            </a:r>
            <a:endParaRPr lang="en-US" dirty="0"/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 lvl="1">
              <a:buFont typeface="Lucida Grande"/>
              <a:buNone/>
            </a:pPr>
            <a:endParaRPr lang="en-US" dirty="0" smtClean="0"/>
          </a:p>
          <a:p>
            <a:pPr lvl="1">
              <a:buFont typeface="Lucida Grande"/>
              <a:buNone/>
            </a:pPr>
            <a:endParaRPr lang="en-US" dirty="0" smtClean="0"/>
          </a:p>
          <a:p>
            <a:pPr lvl="1">
              <a:buFont typeface="Lucida Grande"/>
              <a:buNone/>
            </a:pPr>
            <a:endParaRPr lang="en-US" dirty="0" smtClean="0"/>
          </a:p>
          <a:p>
            <a:pPr lvl="1">
              <a:buFont typeface="Lucida Grande"/>
              <a:buNone/>
            </a:pPr>
            <a:endParaRPr lang="en-US" dirty="0" smtClean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362200" y="2286000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4" imgW="1206360" imgH="241200" progId="Equation.3">
                  <p:embed/>
                </p:oleObj>
              </mc:Choice>
              <mc:Fallback>
                <p:oleObj name="Equation" r:id="rId4" imgW="1206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86000"/>
                        <a:ext cx="30480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/>
        </p:nvGraphicFramePr>
        <p:xfrm>
          <a:off x="2381250" y="2819400"/>
          <a:ext cx="4781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6" imgW="1892160" imgH="228600" progId="Equation.3">
                  <p:embed/>
                </p:oleObj>
              </mc:Choice>
              <mc:Fallback>
                <p:oleObj name="Equation" r:id="rId6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2819400"/>
                        <a:ext cx="4781550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/>
        </p:nvGraphicFramePr>
        <p:xfrm>
          <a:off x="3557588" y="3416300"/>
          <a:ext cx="17002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8" imgW="672840" imgH="215640" progId="Equation.3">
                  <p:embed/>
                </p:oleObj>
              </mc:Choice>
              <mc:Fallback>
                <p:oleObj name="Equation" r:id="rId8" imgW="672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3416300"/>
                        <a:ext cx="17002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5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table</a:t>
            </a:r>
            <a:endParaRPr lang="en-US" dirty="0"/>
          </a:p>
        </p:txBody>
      </p:sp>
      <p:pic>
        <p:nvPicPr>
          <p:cNvPr id="4" name="Picture 3" descr="http://ebooks.bfwpub.com/nolanheinzen2e/tables/20_T_5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1" y="2057400"/>
            <a:ext cx="8796759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898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 the side</a:t>
            </a:r>
          </a:p>
          <a:p>
            <a:pPr lvl="1"/>
            <a:r>
              <a:rPr lang="en-US" dirty="0" smtClean="0"/>
              <a:t>DF denominator (N – 1 + N – 1 + …)</a:t>
            </a:r>
          </a:p>
          <a:p>
            <a:pPr lvl="2"/>
            <a:r>
              <a:rPr lang="en-US" dirty="0" smtClean="0"/>
              <a:t>The big one</a:t>
            </a:r>
          </a:p>
          <a:p>
            <a:r>
              <a:rPr lang="en-US" dirty="0" smtClean="0"/>
              <a:t>Across the top</a:t>
            </a:r>
          </a:p>
          <a:p>
            <a:pPr lvl="1"/>
            <a:r>
              <a:rPr lang="en-US" dirty="0" smtClean="0"/>
              <a:t>DF numerator (</a:t>
            </a:r>
            <a:r>
              <a:rPr lang="en-US" dirty="0" err="1" smtClean="0"/>
              <a:t>Ngroups</a:t>
            </a:r>
            <a:r>
              <a:rPr lang="en-US" dirty="0" smtClean="0"/>
              <a:t> – 1)</a:t>
            </a:r>
          </a:p>
          <a:p>
            <a:pPr lvl="2"/>
            <a:r>
              <a:rPr lang="en-US" dirty="0" smtClean="0"/>
              <a:t>The small one</a:t>
            </a:r>
          </a:p>
          <a:p>
            <a:pPr marL="857250" lvl="2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2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smtClean="0"/>
              <a:t>Presents important calculations and final results in a consistent, easy-to-read format </a:t>
            </a:r>
          </a:p>
        </p:txBody>
      </p:sp>
      <p:sp>
        <p:nvSpPr>
          <p:cNvPr id="51202" name="Tit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pPr marL="342900" indent="-342900" eaLnBrk="1" hangingPunct="1"/>
            <a:r>
              <a:rPr lang="en-US" smtClean="0"/>
              <a:t>The Source Table</a:t>
            </a:r>
          </a:p>
        </p:txBody>
      </p:sp>
    </p:spTree>
    <p:extLst>
      <p:ext uri="{BB962C8B-B14F-4D97-AF65-F5344CB8AC3E}">
        <p14:creationId xmlns:p14="http://schemas.microsoft.com/office/powerpoint/2010/main" val="266961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E:\CH12\NolH2e_tb_12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931988"/>
            <a:ext cx="8229600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506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E:\CH12\NolH2e_tb_12_0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822960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10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 descr="E:\CH12\NolH2e_tb_12_0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8229600" cy="34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702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E:\CH12\NolH2e_tb_12_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8229600" cy="346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619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 idx="4294967295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smtClean="0"/>
              <a:t>Assumptions of ANOVAs</a:t>
            </a:r>
          </a:p>
        </p:txBody>
      </p:sp>
      <p:sp>
        <p:nvSpPr>
          <p:cNvPr id="32770" name="Text Placeholder 2"/>
          <p:cNvSpPr>
            <a:spLocks noGrp="1"/>
          </p:cNvSpPr>
          <p:nvPr>
            <p:ph type="body" idx="4294967295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r>
              <a:rPr lang="en-US" dirty="0" smtClean="0"/>
              <a:t>Random selection of samples</a:t>
            </a:r>
          </a:p>
          <a:p>
            <a:r>
              <a:rPr lang="en-US" dirty="0" smtClean="0"/>
              <a:t>Normally distributed sample</a:t>
            </a:r>
          </a:p>
          <a:p>
            <a:r>
              <a:rPr lang="en-US" dirty="0" smtClean="0"/>
              <a:t>DV is scale</a:t>
            </a:r>
          </a:p>
          <a:p>
            <a:r>
              <a:rPr lang="en-US" dirty="0" smtClean="0"/>
              <a:t>Homoscedasticity: samples come from populations with the same variance</a:t>
            </a:r>
          </a:p>
          <a:p>
            <a:pPr lvl="1"/>
            <a:r>
              <a:rPr lang="en-US" dirty="0" smtClean="0"/>
              <a:t>Generally this is referred to as homogeneity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838200"/>
          </a:xfrm>
        </p:spPr>
        <p:txBody>
          <a:bodyPr/>
          <a:lstStyle/>
          <a:p>
            <a:pPr eaLnBrk="1" hangingPunct="1"/>
            <a:r>
              <a:rPr lang="en-US" sz="2800" smtClean="0"/>
              <a:t>One-Way Between-Groups ANOVA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Everything about ANOVA but the calculations</a:t>
            </a:r>
          </a:p>
          <a:p>
            <a:pPr lvl="2" eaLnBrk="1" hangingPunct="1"/>
            <a:r>
              <a:rPr lang="en-US" smtClean="0"/>
              <a:t>1. Identify the populations, distribution, and      assumptions.</a:t>
            </a:r>
          </a:p>
          <a:p>
            <a:pPr lvl="2" eaLnBrk="1" hangingPunct="1"/>
            <a:r>
              <a:rPr lang="en-US" smtClean="0"/>
              <a:t>2. State the null and research hypotheses.</a:t>
            </a:r>
          </a:p>
          <a:p>
            <a:pPr lvl="2" eaLnBrk="1" hangingPunct="1"/>
            <a:r>
              <a:rPr lang="en-US" smtClean="0"/>
              <a:t>3. Determine the characteristics of the comparison distribution.</a:t>
            </a:r>
          </a:p>
          <a:p>
            <a:pPr lvl="2" eaLnBrk="1" hangingPunct="1"/>
            <a:r>
              <a:rPr lang="en-US" smtClean="0"/>
              <a:t>4. Determine the critical value, or cutoff.</a:t>
            </a:r>
          </a:p>
          <a:p>
            <a:pPr lvl="2" eaLnBrk="1" hangingPunct="1"/>
            <a:r>
              <a:rPr lang="en-US" smtClean="0"/>
              <a:t>5. Calculate the test statistic.</a:t>
            </a:r>
          </a:p>
          <a:p>
            <a:pPr lvl="2" eaLnBrk="1" hangingPunct="1"/>
            <a:r>
              <a:rPr lang="en-US" smtClean="0"/>
              <a:t>6. Make a decision. 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Distributions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Z = Distribution of scores</a:t>
            </a:r>
          </a:p>
          <a:p>
            <a:pPr lvl="1"/>
            <a:r>
              <a:rPr lang="en-US" dirty="0"/>
              <a:t>Z = distribution of means (for samples)</a:t>
            </a:r>
          </a:p>
          <a:p>
            <a:pPr lvl="1"/>
            <a:r>
              <a:rPr lang="en-US" dirty="0"/>
              <a:t>t = distribution of means (for samples with estimated standard deviation)</a:t>
            </a:r>
          </a:p>
          <a:p>
            <a:pPr lvl="1"/>
            <a:r>
              <a:rPr lang="en-US" dirty="0"/>
              <a:t>t = distribution of differences between </a:t>
            </a:r>
            <a:r>
              <a:rPr lang="en-US" dirty="0" smtClean="0"/>
              <a:t>paired scores (</a:t>
            </a:r>
            <a:r>
              <a:rPr lang="en-US" dirty="0"/>
              <a:t>for paired samples with estimated standard deviation)</a:t>
            </a:r>
          </a:p>
          <a:p>
            <a:pPr lvl="1"/>
            <a:r>
              <a:rPr lang="en-US" dirty="0" smtClean="0"/>
              <a:t>t = distribution of differences between means (for two groups independent 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the ANOVA telling us to do about the null hypothesis?</a:t>
            </a:r>
          </a:p>
          <a:p>
            <a:pPr eaLnBrk="1" hangingPunct="1"/>
            <a:r>
              <a:rPr lang="en-US" smtClean="0"/>
              <a:t>Do we reject or accept the null hypothesis?</a:t>
            </a:r>
          </a:p>
          <a:p>
            <a:pPr lvl="2" eaLnBrk="1" hangingPunct="1">
              <a:buFontTx/>
              <a:buNone/>
            </a:pPr>
            <a:endParaRPr lang="en-US" smtClean="0"/>
          </a:p>
        </p:txBody>
      </p:sp>
      <p:sp>
        <p:nvSpPr>
          <p:cNvPr id="67586" name="Title 2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mtClean="0"/>
              <a:t>Bringing it All Together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 idx="4294967295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mtClean="0"/>
              <a:t>Calculating Effect Size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mtClean="0"/>
              <a:t>R</a:t>
            </a:r>
            <a:r>
              <a:rPr lang="en-US" baseline="30000" smtClean="0"/>
              <a:t>2</a:t>
            </a:r>
            <a:r>
              <a:rPr lang="en-US" smtClean="0"/>
              <a:t> is a common measure of effect size for ANOVAs.</a:t>
            </a:r>
          </a:p>
          <a:p>
            <a:pPr>
              <a:buFontTx/>
              <a:buNone/>
            </a:pPr>
            <a:endParaRPr lang="en-US" smtClean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590800" y="3213100"/>
          <a:ext cx="2413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863280" imgH="431640" progId="Equation.3">
                  <p:embed/>
                </p:oleObj>
              </mc:Choice>
              <mc:Fallback>
                <p:oleObj name="Equation" r:id="rId4" imgW="8632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213100"/>
                        <a:ext cx="2413000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 descr="E:\CH12\NolH2e_tb_12_1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736725"/>
            <a:ext cx="7467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772400" cy="685800"/>
          </a:xfrm>
        </p:spPr>
        <p:txBody>
          <a:bodyPr/>
          <a:lstStyle/>
          <a:p>
            <a:pPr eaLnBrk="1" hangingPunct="1"/>
            <a:r>
              <a:rPr lang="en-US" smtClean="0"/>
              <a:t>Post-Hoc Tests to Determine Which Groups Are Different 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772400" cy="3200400"/>
          </a:xfrm>
        </p:spPr>
        <p:txBody>
          <a:bodyPr/>
          <a:lstStyle/>
          <a:p>
            <a:pPr eaLnBrk="1" hangingPunct="1"/>
            <a:r>
              <a:rPr lang="en-US" dirty="0" smtClean="0"/>
              <a:t>When you have three groups, and </a:t>
            </a:r>
            <a:r>
              <a:rPr lang="en-US" i="1" dirty="0" smtClean="0"/>
              <a:t>F</a:t>
            </a:r>
            <a:r>
              <a:rPr lang="en-US" dirty="0" smtClean="0"/>
              <a:t> is significant, how do you know where the difference(s) are?</a:t>
            </a:r>
          </a:p>
          <a:p>
            <a:pPr eaLnBrk="1" hangingPunct="1"/>
            <a:r>
              <a:rPr lang="en-US" dirty="0" smtClean="0"/>
              <a:t>Run a post hoc test</a:t>
            </a:r>
          </a:p>
          <a:p>
            <a:pPr eaLnBrk="1" hangingPunct="1"/>
            <a:r>
              <a:rPr lang="en-US" dirty="0" smtClean="0"/>
              <a:t>Run a post hoc correction</a:t>
            </a:r>
          </a:p>
          <a:p>
            <a:pPr lvl="1" eaLnBrk="1" hangingPunct="1"/>
            <a:r>
              <a:rPr lang="en-US" dirty="0" err="1" smtClean="0"/>
              <a:t>Tukey</a:t>
            </a:r>
            <a:r>
              <a:rPr lang="en-US" dirty="0" smtClean="0"/>
              <a:t> </a:t>
            </a:r>
            <a:r>
              <a:rPr lang="en-US" i="1" dirty="0" smtClean="0"/>
              <a:t>HSD</a:t>
            </a:r>
          </a:p>
          <a:p>
            <a:pPr lvl="1" eaLnBrk="1" hangingPunct="1"/>
            <a:r>
              <a:rPr lang="en-US" dirty="0" err="1" smtClean="0"/>
              <a:t>Bonferonni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Programming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hoc </a:t>
            </a:r>
            <a:r>
              <a:rPr lang="en-US" i="1" dirty="0" smtClean="0"/>
              <a:t>tests</a:t>
            </a:r>
            <a:endParaRPr lang="en-US" dirty="0" smtClean="0"/>
          </a:p>
          <a:p>
            <a:pPr lvl="1"/>
            <a:r>
              <a:rPr lang="en-US" dirty="0" smtClean="0"/>
              <a:t>Independent t because it matches the type of research design (between subjects ANOVA = between groups = independent t)</a:t>
            </a:r>
          </a:p>
          <a:p>
            <a:r>
              <a:rPr lang="en-US" dirty="0" smtClean="0"/>
              <a:t>Post hoc </a:t>
            </a:r>
            <a:r>
              <a:rPr lang="en-US" i="1" dirty="0" smtClean="0"/>
              <a:t>corrections</a:t>
            </a:r>
            <a:endParaRPr lang="en-US" dirty="0" smtClean="0"/>
          </a:p>
          <a:p>
            <a:pPr lvl="1"/>
            <a:r>
              <a:rPr lang="en-US" dirty="0" smtClean="0"/>
              <a:t>Solve our type 1 error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6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smtClean="0"/>
              <a:t>Tukey HSD Test</a:t>
            </a:r>
          </a:p>
        </p:txBody>
      </p:sp>
      <p:sp>
        <p:nvSpPr>
          <p:cNvPr id="410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Widely used </a:t>
            </a:r>
            <a:r>
              <a:rPr lang="en-US" i="1" smtClean="0"/>
              <a:t>post hoc </a:t>
            </a:r>
            <a:r>
              <a:rPr lang="en-US" smtClean="0"/>
              <a:t>test that uses means and standard error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33400"/>
            <a:ext cx="7772400" cy="685800"/>
          </a:xfrm>
        </p:spPr>
        <p:txBody>
          <a:bodyPr/>
          <a:lstStyle/>
          <a:p>
            <a:pPr eaLnBrk="1" hangingPunct="1"/>
            <a:r>
              <a:rPr lang="en-US" smtClean="0"/>
              <a:t>The Bonferroni Test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8153400" cy="3200400"/>
          </a:xfrm>
        </p:spPr>
        <p:txBody>
          <a:bodyPr/>
          <a:lstStyle/>
          <a:p>
            <a:r>
              <a:rPr lang="en-US" smtClean="0"/>
              <a:t>A post-hoc test that provides a more strict critical value for every comparison of means.</a:t>
            </a:r>
          </a:p>
          <a:p>
            <a:r>
              <a:rPr lang="en-US" smtClean="0"/>
              <a:t>We use a smaller critical region to make it more difficult to reject the null hypothesis. </a:t>
            </a:r>
          </a:p>
          <a:p>
            <a:pPr lvl="1"/>
            <a:r>
              <a:rPr lang="en-US" smtClean="0"/>
              <a:t>Determine the number of comparisons we plan to make. </a:t>
            </a:r>
          </a:p>
          <a:p>
            <a:r>
              <a:rPr lang="en-US" smtClean="0"/>
              <a:t>Divide the </a:t>
            </a:r>
            <a:r>
              <a:rPr lang="en-US" i="1" smtClean="0"/>
              <a:t>p </a:t>
            </a:r>
            <a:r>
              <a:rPr lang="en-US" smtClean="0"/>
              <a:t>level by the number of comparisons.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 descr="E:\CH12\NolH2e_tb_12_1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66800" y="1752600"/>
            <a:ext cx="7537450" cy="41148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is the sam</a:t>
            </a:r>
            <a:r>
              <a:rPr lang="en-US" dirty="0" smtClean="0"/>
              <a:t>e as independent t</a:t>
            </a:r>
          </a:p>
          <a:p>
            <a:pPr lvl="1"/>
            <a:r>
              <a:rPr lang="en-US" dirty="0" smtClean="0"/>
              <a:t>Group column with value labels</a:t>
            </a:r>
          </a:p>
          <a:p>
            <a:pPr lvl="1"/>
            <a:r>
              <a:rPr lang="en-US" dirty="0" smtClean="0"/>
              <a:t>Dependent variable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7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952500"/>
            <a:ext cx="3086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7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70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compare means &gt; one way ANOVA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10000"/>
            <a:ext cx="7886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91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dependent variable over into the dependent list</a:t>
            </a:r>
          </a:p>
          <a:p>
            <a:r>
              <a:rPr lang="en-US" dirty="0" smtClean="0"/>
              <a:t>Move independent variable into the factor slot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91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71600"/>
            <a:ext cx="7099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91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post hoc</a:t>
            </a:r>
          </a:p>
          <a:p>
            <a:pPr lvl="1"/>
            <a:r>
              <a:rPr lang="en-US" dirty="0" smtClean="0"/>
              <a:t>Click your favorite option (we are going pick both to talk about them)</a:t>
            </a:r>
          </a:p>
          <a:p>
            <a:pPr lvl="1"/>
            <a:r>
              <a:rPr lang="en-US" dirty="0" smtClean="0"/>
              <a:t>Normally you only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91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825500"/>
            <a:ext cx="8191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options</a:t>
            </a:r>
          </a:p>
          <a:p>
            <a:pPr lvl="1"/>
            <a:r>
              <a:rPr lang="en-US" dirty="0" smtClean="0"/>
              <a:t>Pick </a:t>
            </a:r>
            <a:r>
              <a:rPr lang="en-US" dirty="0" err="1" smtClean="0"/>
              <a:t>descriptives</a:t>
            </a:r>
            <a:r>
              <a:rPr lang="en-US" dirty="0" smtClean="0"/>
              <a:t> so you get the mean, standard deviation of each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6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7100"/>
            <a:ext cx="47117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700"/>
            <a:ext cx="9144000" cy="27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42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2200"/>
            <a:ext cx="7315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4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079500"/>
            <a:ext cx="8458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4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now?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do lots of </a:t>
            </a:r>
            <a:r>
              <a:rPr lang="en-US" i="1" dirty="0" smtClean="0"/>
              <a:t>pairwise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dirty="0" smtClean="0"/>
              <a:t>-tests</a:t>
            </a:r>
          </a:p>
          <a:p>
            <a:pPr lvl="1"/>
            <a:r>
              <a:rPr lang="en-US" dirty="0" smtClean="0"/>
              <a:t>Group 1 versus Group 2</a:t>
            </a:r>
          </a:p>
          <a:p>
            <a:pPr lvl="1"/>
            <a:r>
              <a:rPr lang="en-US" dirty="0" smtClean="0"/>
              <a:t>Group 1 versus Group 3</a:t>
            </a:r>
          </a:p>
          <a:p>
            <a:pPr lvl="1"/>
            <a:r>
              <a:rPr lang="en-US" dirty="0" smtClean="0"/>
              <a:t>Group 2 versus Group 3</a:t>
            </a:r>
          </a:p>
          <a:p>
            <a:r>
              <a:rPr lang="en-US" dirty="0" smtClean="0"/>
              <a:t>(that’s too easy though)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2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33600"/>
            <a:ext cx="7772400" cy="4038600"/>
          </a:xfrm>
        </p:spPr>
        <p:txBody>
          <a:bodyPr/>
          <a:lstStyle/>
          <a:p>
            <a:pPr eaLnBrk="1" hangingPunct="1"/>
            <a:r>
              <a:rPr lang="en-US" dirty="0" smtClean="0"/>
              <a:t>The problem of too many </a:t>
            </a:r>
            <a:r>
              <a:rPr lang="en-US" i="1" dirty="0" smtClean="0"/>
              <a:t>t </a:t>
            </a:r>
            <a:r>
              <a:rPr lang="en-US" dirty="0" smtClean="0"/>
              <a:t>tests</a:t>
            </a:r>
          </a:p>
          <a:p>
            <a:pPr lvl="1" eaLnBrk="1" hangingPunct="1"/>
            <a:r>
              <a:rPr lang="en-US" dirty="0" smtClean="0"/>
              <a:t>Fishing for a finding</a:t>
            </a:r>
          </a:p>
          <a:p>
            <a:pPr lvl="1" eaLnBrk="1" hangingPunct="1"/>
            <a:r>
              <a:rPr lang="en-US" dirty="0" smtClean="0"/>
              <a:t>Problem of Type I error</a:t>
            </a:r>
          </a:p>
          <a:p>
            <a:pPr lvl="2" eaLnBrk="1" hangingPunct="1"/>
            <a:r>
              <a:rPr lang="en-US" dirty="0" smtClean="0"/>
              <a:t>New type 1 error rate = 1 – (1-alpha)</a:t>
            </a:r>
            <a:r>
              <a:rPr lang="en-US" baseline="30000" dirty="0" smtClean="0"/>
              <a:t>c</a:t>
            </a:r>
            <a:endParaRPr lang="en-US" dirty="0" smtClean="0"/>
          </a:p>
          <a:p>
            <a:pPr lvl="2" eaLnBrk="1" hangingPunct="1"/>
            <a:r>
              <a:rPr lang="en-US" dirty="0" smtClean="0"/>
              <a:t>We want type 1 error rate to stay at .05</a:t>
            </a:r>
          </a:p>
        </p:txBody>
      </p:sp>
      <p:sp>
        <p:nvSpPr>
          <p:cNvPr id="20482" name="Title 2"/>
          <p:cNvSpPr>
            <a:spLocks noGrp="1"/>
          </p:cNvSpPr>
          <p:nvPr>
            <p:ph type="title"/>
          </p:nvPr>
        </p:nvSpPr>
        <p:spPr>
          <a:xfrm>
            <a:off x="1219200" y="762000"/>
            <a:ext cx="7772400" cy="533400"/>
          </a:xfrm>
        </p:spPr>
        <p:txBody>
          <a:bodyPr/>
          <a:lstStyle/>
          <a:p>
            <a:r>
              <a:rPr lang="en-US" smtClean="0"/>
              <a:t>Why not use multiple </a:t>
            </a:r>
            <a:r>
              <a:rPr lang="en-US" i="1" smtClean="0"/>
              <a:t>t</a:t>
            </a:r>
            <a:r>
              <a:rPr lang="en-US" smtClean="0"/>
              <a:t>-tests?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03400"/>
            <a:ext cx="6096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 we do?</a:t>
            </a:r>
            <a:endParaRPr lang="en-US" dirty="0"/>
          </a:p>
        </p:txBody>
      </p:sp>
      <p:sp>
        <p:nvSpPr>
          <p:cNvPr id="184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When to use an </a:t>
            </a:r>
            <a:r>
              <a:rPr lang="en-US" i="1" dirty="0" smtClean="0"/>
              <a:t>F</a:t>
            </a:r>
            <a:r>
              <a:rPr lang="en-US" dirty="0" smtClean="0"/>
              <a:t> distribution</a:t>
            </a:r>
          </a:p>
          <a:p>
            <a:pPr lvl="1" eaLnBrk="1" hangingPunct="1"/>
            <a:r>
              <a:rPr lang="en-US" dirty="0" smtClean="0"/>
              <a:t>Working with more than two samples</a:t>
            </a:r>
          </a:p>
          <a:p>
            <a:pPr eaLnBrk="1" hangingPunct="1"/>
            <a:r>
              <a:rPr lang="en-US" dirty="0" smtClean="0"/>
              <a:t>ANOVA</a:t>
            </a:r>
          </a:p>
          <a:p>
            <a:pPr lvl="1" eaLnBrk="1" hangingPunct="1"/>
            <a:r>
              <a:rPr lang="en-US" dirty="0" smtClean="0"/>
              <a:t>Analysis of Variance</a:t>
            </a:r>
          </a:p>
          <a:p>
            <a:pPr lvl="1" eaLnBrk="1" hangingPunct="1"/>
            <a:r>
              <a:rPr lang="en-US" dirty="0" smtClean="0"/>
              <a:t>Used with two or more nominal independent variables and an interval dependent variable</a:t>
            </a:r>
          </a:p>
          <a:p>
            <a:pPr lvl="2" eaLnBrk="1" hangingPunct="1"/>
            <a:endParaRPr lang="en-US" dirty="0" smtClean="0"/>
          </a:p>
          <a:p>
            <a:pPr eaLnBrk="1" hangingPunct="1">
              <a:buFontTx/>
              <a:buNone/>
            </a:pPr>
            <a:r>
              <a:rPr lang="en-US" dirty="0" smtClean="0"/>
              <a:t>	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 idx="4294967295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smtClean="0"/>
              <a:t>Types of ANOVA</a:t>
            </a:r>
          </a:p>
        </p:txBody>
      </p:sp>
      <p:sp>
        <p:nvSpPr>
          <p:cNvPr id="30722" name="Text Placeholder 2"/>
          <p:cNvSpPr>
            <a:spLocks noGrp="1"/>
          </p:cNvSpPr>
          <p:nvPr>
            <p:ph type="body" idx="4294967295"/>
          </p:nvPr>
        </p:nvSpPr>
        <p:spPr>
          <a:xfrm>
            <a:off x="762000" y="1752600"/>
            <a:ext cx="7772400" cy="4114800"/>
          </a:xfrm>
        </p:spPr>
        <p:txBody>
          <a:bodyPr/>
          <a:lstStyle/>
          <a:p>
            <a:r>
              <a:rPr lang="en-US" dirty="0" smtClean="0"/>
              <a:t>One-Way: hypothesis test including one nominal variable with more than two levels and a scale DV</a:t>
            </a:r>
          </a:p>
          <a:p>
            <a:pPr lvl="1"/>
            <a:r>
              <a:rPr lang="en-US" dirty="0" smtClean="0"/>
              <a:t>Within-Groups: more than two samples, with the same participants; also called repeated-measures</a:t>
            </a:r>
          </a:p>
          <a:p>
            <a:pPr lvl="1"/>
            <a:r>
              <a:rPr lang="en-US" dirty="0" smtClean="0"/>
              <a:t>Between-Groups: more than two samples, with different participants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246355179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916</Words>
  <Application>Microsoft Macintosh PowerPoint</Application>
  <PresentationFormat>On-screen Show (4:3)</PresentationFormat>
  <Paragraphs>181</Paragraphs>
  <Slides>49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Blank Presentation</vt:lpstr>
      <vt:lpstr>Equation</vt:lpstr>
      <vt:lpstr>Between-Groups ANOVA</vt:lpstr>
      <vt:lpstr>Quick Test Reminder</vt:lpstr>
      <vt:lpstr>Quick Distributions Reminder</vt:lpstr>
      <vt:lpstr>PowerPoint Presentation</vt:lpstr>
      <vt:lpstr>So what now?</vt:lpstr>
      <vt:lpstr>Why not use multiple t-tests?</vt:lpstr>
      <vt:lpstr>PowerPoint Presentation</vt:lpstr>
      <vt:lpstr>So what do we do?</vt:lpstr>
      <vt:lpstr>Types of ANOVA</vt:lpstr>
      <vt:lpstr>The F distribution</vt:lpstr>
      <vt:lpstr>The F distribution</vt:lpstr>
      <vt:lpstr>PowerPoint Presentation</vt:lpstr>
      <vt:lpstr>Let’s talk about test statistics</vt:lpstr>
      <vt:lpstr>The F Distribution</vt:lpstr>
      <vt:lpstr>Logic behind the F Statistic</vt:lpstr>
      <vt:lpstr>Types of Variance</vt:lpstr>
      <vt:lpstr>PowerPoint Presentation</vt:lpstr>
      <vt:lpstr>Formulae</vt:lpstr>
      <vt:lpstr>Let’s talk about df</vt:lpstr>
      <vt:lpstr>Degrees of Freedom for ANOVA</vt:lpstr>
      <vt:lpstr>F table</vt:lpstr>
      <vt:lpstr>F table</vt:lpstr>
      <vt:lpstr>The Source Table</vt:lpstr>
      <vt:lpstr>PowerPoint Presentation</vt:lpstr>
      <vt:lpstr>PowerPoint Presentation</vt:lpstr>
      <vt:lpstr>PowerPoint Presentation</vt:lpstr>
      <vt:lpstr>PowerPoint Presentation</vt:lpstr>
      <vt:lpstr>Assumptions of ANOVAs</vt:lpstr>
      <vt:lpstr>One-Way Between-Groups ANOVA</vt:lpstr>
      <vt:lpstr>Bringing it All Together</vt:lpstr>
      <vt:lpstr>Calculating Effect Size</vt:lpstr>
      <vt:lpstr>PowerPoint Presentation</vt:lpstr>
      <vt:lpstr>Post-Hoc Tests to Determine Which Groups Are Different </vt:lpstr>
      <vt:lpstr>Important Programming Note</vt:lpstr>
      <vt:lpstr>Tukey HSD Test</vt:lpstr>
      <vt:lpstr>The Bonferroni Test</vt:lpstr>
      <vt:lpstr>PowerPoint Presentation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155</cp:revision>
  <dcterms:created xsi:type="dcterms:W3CDTF">2010-01-19T19:01:20Z</dcterms:created>
  <dcterms:modified xsi:type="dcterms:W3CDTF">2014-04-07T05:07:19Z</dcterms:modified>
</cp:coreProperties>
</file>